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4630400" cy="8229600"/>
  <p:notesSz cx="8229600" cy="14630400"/>
  <p:embeddedFontLst>
    <p:embeddedFont>
      <p:font typeface="Funnel Sans" panose="020B0604020202020204" charset="0"/>
      <p:regular r:id="rId15"/>
    </p:embeddedFont>
    <p:embeddedFont>
      <p:font typeface="Mona Sans Semi Bold" panose="020B0604020202020204" charset="0"/>
      <p:regular r:id="rId16"/>
    </p:embeddedFont>
  </p:embeddedFontLst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>
        <p:scale>
          <a:sx n="66" d="100"/>
          <a:sy n="66" d="100"/>
        </p:scale>
        <p:origin x="792" y="1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16999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ilastrocche.it/contenuti/la-pace-21/" TargetMode="Externa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408878"/>
            <a:ext cx="734746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373B4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La Situazione di Gaza Oggi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4457819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Un viaggio per capire cosa succede in questo territorio</a:t>
            </a:r>
            <a:endParaRPr lang="en-US" sz="175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77697"/>
            <a:ext cx="818602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373B4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Cosa possiamo imparare noi?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7113" y="2740104"/>
            <a:ext cx="2411968" cy="241196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455420" y="543556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52586B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Comprendere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5925979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La guerra causa sofferenze profonde che durano anni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9216" y="2740104"/>
            <a:ext cx="2411968" cy="241196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897523" y="543556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52586B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Solidarietà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235893" y="5925979"/>
            <a:ext cx="415861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Aiutare chi soffre è un dovere di tutti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51319" y="2740104"/>
            <a:ext cx="2411968" cy="2411968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0339626" y="543556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52586B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Pace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677995" y="5925979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Solo il dialogo può costruire un futuro migliore</a:t>
            </a:r>
            <a:endParaRPr lang="en-US" sz="175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280190" y="1091327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373B4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Conclusione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620351" y="2395418"/>
            <a:ext cx="7216259" cy="9070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Gaza oggi è un luogo di grandi difficoltà, ma anche di straordinario coraggio</a:t>
            </a:r>
            <a:endParaRPr lang="en-US" sz="2200" dirty="0"/>
          </a:p>
        </p:txBody>
      </p:sp>
      <p:sp>
        <p:nvSpPr>
          <p:cNvPr id="5" name="Shape 2"/>
          <p:cNvSpPr/>
          <p:nvPr/>
        </p:nvSpPr>
        <p:spPr>
          <a:xfrm>
            <a:off x="6280190" y="2140267"/>
            <a:ext cx="30480" cy="1417320"/>
          </a:xfrm>
          <a:prstGeom prst="rect">
            <a:avLst/>
          </a:prstGeom>
          <a:solidFill>
            <a:srgbClr val="373B48"/>
          </a:solidFill>
          <a:ln/>
        </p:spPr>
      </p:sp>
      <p:sp>
        <p:nvSpPr>
          <p:cNvPr id="6" name="Shape 3"/>
          <p:cNvSpPr/>
          <p:nvPr/>
        </p:nvSpPr>
        <p:spPr>
          <a:xfrm>
            <a:off x="6280190" y="3812738"/>
            <a:ext cx="3664744" cy="1730812"/>
          </a:xfrm>
          <a:prstGeom prst="roundRect">
            <a:avLst>
              <a:gd name="adj" fmla="val 5504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C8CACF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6694884" y="407003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52586B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Conoscere la realtà</a:t>
            </a:r>
            <a:endParaRPr lang="en-US" sz="2200" dirty="0"/>
          </a:p>
        </p:txBody>
      </p:sp>
      <p:sp>
        <p:nvSpPr>
          <p:cNvPr id="8" name="Text 5"/>
          <p:cNvSpPr/>
          <p:nvPr/>
        </p:nvSpPr>
        <p:spPr>
          <a:xfrm>
            <a:off x="6537484" y="4560451"/>
            <a:ext cx="315015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Comprendere gli eventi globali è fondamentale per agire</a:t>
            </a:r>
            <a:endParaRPr lang="en-US" sz="1750" dirty="0"/>
          </a:p>
        </p:txBody>
      </p:sp>
      <p:sp>
        <p:nvSpPr>
          <p:cNvPr id="9" name="Shape 6"/>
          <p:cNvSpPr/>
          <p:nvPr/>
        </p:nvSpPr>
        <p:spPr>
          <a:xfrm>
            <a:off x="10171748" y="3812738"/>
            <a:ext cx="3664863" cy="1730812"/>
          </a:xfrm>
          <a:prstGeom prst="roundRect">
            <a:avLst>
              <a:gd name="adj" fmla="val 5504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C8CACF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10586561" y="407003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52586B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Non dimenticare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10429042" y="4560451"/>
            <a:ext cx="315027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Le persone di Gaza meritano pace e dignità durature</a:t>
            </a:r>
            <a:endParaRPr lang="en-US" sz="1750" dirty="0"/>
          </a:p>
        </p:txBody>
      </p:sp>
      <p:sp>
        <p:nvSpPr>
          <p:cNvPr id="12" name="Shape 9"/>
          <p:cNvSpPr/>
          <p:nvPr/>
        </p:nvSpPr>
        <p:spPr>
          <a:xfrm>
            <a:off x="6280190" y="5770364"/>
            <a:ext cx="7556421" cy="1367909"/>
          </a:xfrm>
          <a:prstGeom prst="roundRect">
            <a:avLst>
              <a:gd name="adj" fmla="val 6964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C8CACF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8640723" y="602765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52586B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Sperare insieme</a:t>
            </a:r>
            <a:endParaRPr lang="en-US" sz="2200" dirty="0"/>
          </a:p>
        </p:txBody>
      </p:sp>
      <p:sp>
        <p:nvSpPr>
          <p:cNvPr id="14" name="Text 11"/>
          <p:cNvSpPr/>
          <p:nvPr/>
        </p:nvSpPr>
        <p:spPr>
          <a:xfrm>
            <a:off x="6537484" y="6518077"/>
            <a:ext cx="704183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Un futuro di pace e serenità è un obiettivo raggiungibile</a:t>
            </a:r>
            <a:endParaRPr lang="en-US" sz="1750" dirty="0"/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9ADDFC00-93C3-B264-7A6F-9DDC3031654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5847"/>
          <a:stretch/>
        </p:blipFill>
        <p:spPr>
          <a:xfrm>
            <a:off x="377905" y="2180308"/>
            <a:ext cx="5181351" cy="48784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nuvola, cielo, aria aperta, mano&#10;&#10;Il contenuto generato dall'IA potrebbe non essere corretto.">
            <a:extLst>
              <a:ext uri="{FF2B5EF4-FFF2-40B4-BE49-F238E27FC236}">
                <a16:creationId xmlns:a16="http://schemas.microsoft.com/office/drawing/2014/main" id="{14F70704-E19E-8417-ABA1-69A0BCA803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115123" y="133815"/>
            <a:ext cx="12213398" cy="7938707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FBF684FF-98F9-A145-3031-567177571ACE}"/>
              </a:ext>
            </a:extLst>
          </p:cNvPr>
          <p:cNvSpPr txBox="1"/>
          <p:nvPr/>
        </p:nvSpPr>
        <p:spPr>
          <a:xfrm>
            <a:off x="4684906" y="133815"/>
            <a:ext cx="7010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dirty="0"/>
              <a:t>GRAZIE PER L’ATTENZIONE </a:t>
            </a:r>
            <a:endParaRPr lang="it-IT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E37FB431-E9D9-C35C-F7B4-F51AF8BA32C2}"/>
              </a:ext>
            </a:extLst>
          </p:cNvPr>
          <p:cNvSpPr txBox="1"/>
          <p:nvPr/>
        </p:nvSpPr>
        <p:spPr>
          <a:xfrm>
            <a:off x="10719926" y="6872193"/>
            <a:ext cx="69026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/>
              <a:t>IDA PANCIA</a:t>
            </a:r>
          </a:p>
          <a:p>
            <a:r>
              <a:rPr lang="it-IT" sz="3600" dirty="0"/>
              <a:t>CLASSE 2^E</a:t>
            </a:r>
          </a:p>
        </p:txBody>
      </p:sp>
    </p:spTree>
    <p:extLst>
      <p:ext uri="{BB962C8B-B14F-4D97-AF65-F5344CB8AC3E}">
        <p14:creationId xmlns:p14="http://schemas.microsoft.com/office/powerpoint/2010/main" val="15306492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>
        <p15:prstTrans prst="prestige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691527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373B4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Uno Sguardo alla Striscia di Gaza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4449247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Questa sezione ci porta direttamente sul campo, mostrando la realtà della Striscia di Gaza </a:t>
            </a:r>
            <a:r>
              <a:rPr lang="en-US" sz="1750" dirty="0" err="1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attraverso</a:t>
            </a:r>
            <a:r>
              <a:rPr lang="en-US" sz="17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750" dirty="0" err="1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questa</a:t>
            </a:r>
            <a:r>
              <a:rPr lang="en-US" sz="17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750" dirty="0" err="1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immagine</a:t>
            </a:r>
            <a:r>
              <a:rPr lang="en-US" sz="17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750" dirty="0" err="1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dall’alto</a:t>
            </a:r>
            <a:r>
              <a:rPr lang="en-US" sz="17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</a:t>
            </a:r>
            <a:endParaRPr lang="en-US" sz="175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85718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373B4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Gaza dopo la guerra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307908"/>
            <a:ext cx="8284131" cy="4662607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9638943" y="2289810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2E4E9"/>
          </a:solidFill>
          <a:ln w="7620">
            <a:solidFill>
              <a:srgbClr val="C8CACF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0376059" y="236767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2586B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Case distrutte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376059" y="2948821"/>
            <a:ext cx="346805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Migliaia di edifici ridotti in macerie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9638943" y="4128254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2E4E9"/>
          </a:solidFill>
          <a:ln w="7620">
            <a:solidFill>
              <a:srgbClr val="C8CACF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10376059" y="420612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2586B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Vita nelle tende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0376059" y="4787265"/>
            <a:ext cx="346805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Famiglie senza casa vivono in rifugi temporanei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9638943" y="5966698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2E4E9"/>
          </a:solidFill>
          <a:ln w="7620">
            <a:solidFill>
              <a:srgbClr val="C8CACF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10376059" y="604456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2586B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Città ferite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0376059" y="6625709"/>
            <a:ext cx="346805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Quartieri interi da ricostruire</a:t>
            </a:r>
            <a:endParaRPr lang="en-US" sz="175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232422"/>
            <a:ext cx="703790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373B4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La vita quotidiana difficile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3394710"/>
            <a:ext cx="2329815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en-US" sz="5850" dirty="0">
                <a:solidFill>
                  <a:srgbClr val="52586B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1.2M</a:t>
            </a:r>
            <a:endParaRPr lang="en-US" sz="5850" dirty="0"/>
          </a:p>
        </p:txBody>
      </p:sp>
      <p:sp>
        <p:nvSpPr>
          <p:cNvPr id="5" name="Text 2"/>
          <p:cNvSpPr/>
          <p:nvPr/>
        </p:nvSpPr>
        <p:spPr>
          <a:xfrm>
            <a:off x="6280190" y="4426506"/>
            <a:ext cx="2329815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52586B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Persone in difficoltà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6280190" y="5271254"/>
            <a:ext cx="23298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Vivono in condizioni precarie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8893493" y="3394710"/>
            <a:ext cx="2329815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en-US" sz="5850" dirty="0">
                <a:solidFill>
                  <a:srgbClr val="52586B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70%</a:t>
            </a:r>
            <a:endParaRPr lang="en-US" sz="5850" dirty="0"/>
          </a:p>
        </p:txBody>
      </p:sp>
      <p:sp>
        <p:nvSpPr>
          <p:cNvPr id="8" name="Text 5"/>
          <p:cNvSpPr/>
          <p:nvPr/>
        </p:nvSpPr>
        <p:spPr>
          <a:xfrm>
            <a:off x="8893493" y="4426506"/>
            <a:ext cx="2329815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52586B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Case danneggiate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8893493" y="5271254"/>
            <a:ext cx="23298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Abitazioni distrutte o inagibili</a:t>
            </a:r>
            <a:endParaRPr lang="en-US" sz="1750" dirty="0"/>
          </a:p>
        </p:txBody>
      </p:sp>
      <p:sp>
        <p:nvSpPr>
          <p:cNvPr id="10" name="Text 7"/>
          <p:cNvSpPr/>
          <p:nvPr/>
        </p:nvSpPr>
        <p:spPr>
          <a:xfrm>
            <a:off x="11506795" y="3394710"/>
            <a:ext cx="2329815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en-US" sz="5850" dirty="0">
                <a:solidFill>
                  <a:srgbClr val="52586B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0</a:t>
            </a:r>
            <a:endParaRPr lang="en-US" sz="5850" dirty="0"/>
          </a:p>
        </p:txBody>
      </p:sp>
      <p:sp>
        <p:nvSpPr>
          <p:cNvPr id="11" name="Text 8"/>
          <p:cNvSpPr/>
          <p:nvPr/>
        </p:nvSpPr>
        <p:spPr>
          <a:xfrm>
            <a:off x="11506795" y="4426506"/>
            <a:ext cx="2329815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52586B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Materiali da costruzione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1506795" y="5271254"/>
            <a:ext cx="23298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Mancano risorse per ricostruire</a:t>
            </a:r>
            <a:endParaRPr lang="en-US" sz="175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123132" y="412802"/>
            <a:ext cx="5036820" cy="4643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650"/>
              </a:lnSpc>
              <a:buNone/>
            </a:pPr>
            <a:r>
              <a:rPr lang="en-US" sz="3200" dirty="0">
                <a:solidFill>
                  <a:srgbClr val="373B4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La sicurezza non è garantita</a:t>
            </a:r>
            <a:endParaRPr lang="en-US" sz="3200" dirty="0"/>
          </a:p>
        </p:txBody>
      </p:sp>
      <p:sp>
        <p:nvSpPr>
          <p:cNvPr id="3" name="Shape 1"/>
          <p:cNvSpPr/>
          <p:nvPr/>
        </p:nvSpPr>
        <p:spPr>
          <a:xfrm>
            <a:off x="1123132" y="1867879"/>
            <a:ext cx="4521799" cy="1476971"/>
          </a:xfrm>
          <a:prstGeom prst="roundRect">
            <a:avLst>
              <a:gd name="adj" fmla="val 0"/>
            </a:avLst>
          </a:prstGeom>
          <a:solidFill>
            <a:srgbClr val="FFFFFF">
              <a:alpha val="95000"/>
            </a:srgbClr>
          </a:solidFill>
          <a:ln w="15240">
            <a:solidFill>
              <a:srgbClr val="C8CACF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1470063" y="2158555"/>
            <a:ext cx="1857137" cy="2321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dirty="0">
                <a:solidFill>
                  <a:srgbClr val="52586B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Presenza militare</a:t>
            </a:r>
            <a:endParaRPr lang="en-US" dirty="0"/>
          </a:p>
        </p:txBody>
      </p:sp>
      <p:sp>
        <p:nvSpPr>
          <p:cNvPr id="6" name="Text 4"/>
          <p:cNvSpPr/>
          <p:nvPr/>
        </p:nvSpPr>
        <p:spPr>
          <a:xfrm>
            <a:off x="1470063" y="2564098"/>
            <a:ext cx="3692951" cy="3933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Droni e soldati israeliani controllano il territorio</a:t>
            </a:r>
            <a:endParaRPr lang="en-US" dirty="0"/>
          </a:p>
        </p:txBody>
      </p:sp>
      <p:sp>
        <p:nvSpPr>
          <p:cNvPr id="7" name="Shape 5"/>
          <p:cNvSpPr/>
          <p:nvPr/>
        </p:nvSpPr>
        <p:spPr>
          <a:xfrm>
            <a:off x="1123131" y="4060277"/>
            <a:ext cx="4521799" cy="1256646"/>
          </a:xfrm>
          <a:prstGeom prst="roundRect">
            <a:avLst>
              <a:gd name="adj" fmla="val 8570"/>
            </a:avLst>
          </a:prstGeom>
          <a:solidFill>
            <a:srgbClr val="FFFFFF">
              <a:alpha val="95000"/>
            </a:srgbClr>
          </a:solidFill>
          <a:ln w="15240">
            <a:solidFill>
              <a:srgbClr val="C8CACF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1470061" y="4347257"/>
            <a:ext cx="1857137" cy="2321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dirty="0">
                <a:solidFill>
                  <a:srgbClr val="52586B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Zone pericolose</a:t>
            </a:r>
            <a:endParaRPr lang="en-US" dirty="0"/>
          </a:p>
        </p:txBody>
      </p:sp>
      <p:sp>
        <p:nvSpPr>
          <p:cNvPr id="10" name="Text 8"/>
          <p:cNvSpPr/>
          <p:nvPr/>
        </p:nvSpPr>
        <p:spPr>
          <a:xfrm>
            <a:off x="1470064" y="4834646"/>
            <a:ext cx="2979420" cy="1966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Alcune aree restano off-limits per i civili</a:t>
            </a:r>
            <a:endParaRPr lang="en-US" dirty="0"/>
          </a:p>
        </p:txBody>
      </p:sp>
      <p:sp>
        <p:nvSpPr>
          <p:cNvPr id="11" name="Shape 9"/>
          <p:cNvSpPr/>
          <p:nvPr/>
        </p:nvSpPr>
        <p:spPr>
          <a:xfrm>
            <a:off x="1170386" y="5931360"/>
            <a:ext cx="4521798" cy="1365823"/>
          </a:xfrm>
          <a:prstGeom prst="roundRect">
            <a:avLst>
              <a:gd name="adj" fmla="val 8570"/>
            </a:avLst>
          </a:prstGeom>
          <a:solidFill>
            <a:srgbClr val="FFFFFF">
              <a:alpha val="95000"/>
            </a:srgbClr>
          </a:solidFill>
          <a:ln w="15240">
            <a:solidFill>
              <a:srgbClr val="C8CACF"/>
            </a:solidFill>
            <a:prstDash val="solid"/>
          </a:ln>
        </p:spPr>
        <p:txBody>
          <a:bodyPr/>
          <a:lstStyle/>
          <a:p>
            <a:endParaRPr lang="it-IT" dirty="0"/>
          </a:p>
        </p:txBody>
      </p:sp>
      <p:sp>
        <p:nvSpPr>
          <p:cNvPr id="13" name="Text 11"/>
          <p:cNvSpPr/>
          <p:nvPr/>
        </p:nvSpPr>
        <p:spPr>
          <a:xfrm>
            <a:off x="1470062" y="6361721"/>
            <a:ext cx="1857137" cy="1966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dirty="0">
                <a:solidFill>
                  <a:srgbClr val="52586B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Confini chiusi</a:t>
            </a:r>
            <a:endParaRPr lang="en-US" dirty="0"/>
          </a:p>
        </p:txBody>
      </p:sp>
      <p:sp>
        <p:nvSpPr>
          <p:cNvPr id="14" name="Text 12"/>
          <p:cNvSpPr/>
          <p:nvPr/>
        </p:nvSpPr>
        <p:spPr>
          <a:xfrm>
            <a:off x="1470063" y="6814570"/>
            <a:ext cx="2979420" cy="1966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Difficile entrare o uscire da Gaza</a:t>
            </a:r>
            <a:endParaRPr lang="en-US" dirty="0"/>
          </a:p>
        </p:txBody>
      </p:sp>
      <p:pic>
        <p:nvPicPr>
          <p:cNvPr id="1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1810" y="1151573"/>
            <a:ext cx="6536769" cy="65367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13579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373B4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Le ferite della guerra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1133951" y="2431137"/>
            <a:ext cx="1270265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Migliaia di vittime, famiglie spezzate, bambini che hanno perso la loro infanzia</a:t>
            </a:r>
            <a:endParaRPr lang="en-US" sz="2000" dirty="0"/>
          </a:p>
        </p:txBody>
      </p:sp>
      <p:sp>
        <p:nvSpPr>
          <p:cNvPr id="4" name="Shape 2"/>
          <p:cNvSpPr/>
          <p:nvPr/>
        </p:nvSpPr>
        <p:spPr>
          <a:xfrm>
            <a:off x="793790" y="2175986"/>
            <a:ext cx="30480" cy="873204"/>
          </a:xfrm>
          <a:prstGeom prst="rect">
            <a:avLst/>
          </a:prstGeom>
          <a:solidFill>
            <a:srgbClr val="373B48"/>
          </a:solidFill>
          <a:ln/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3304342"/>
            <a:ext cx="2411968" cy="2411968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793790" y="5999798"/>
            <a:ext cx="284333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2586B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Feriti e traumatizzati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793790" y="6490216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Molti bambini portano cicatrici fisiche ed emotive</a:t>
            </a:r>
            <a:endParaRPr lang="en-US" sz="175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5893" y="3304342"/>
            <a:ext cx="2411968" cy="2411968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5235893" y="599979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2586B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Famiglie colpite</a:t>
            </a:r>
            <a:endParaRPr lang="en-US" sz="2200" dirty="0"/>
          </a:p>
        </p:txBody>
      </p:sp>
      <p:sp>
        <p:nvSpPr>
          <p:cNvPr id="10" name="Text 6"/>
          <p:cNvSpPr/>
          <p:nvPr/>
        </p:nvSpPr>
        <p:spPr>
          <a:xfrm>
            <a:off x="5235893" y="6490216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Ogni famiglia ha perso qualcuno o qualcosa</a:t>
            </a:r>
            <a:endParaRPr lang="en-US" sz="1750" dirty="0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7995" y="3304342"/>
            <a:ext cx="2411968" cy="2411968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9677995" y="599979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2586B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Bisogno di aiuto</a:t>
            </a:r>
            <a:endParaRPr lang="en-US" sz="2200" dirty="0"/>
          </a:p>
        </p:txBody>
      </p:sp>
      <p:sp>
        <p:nvSpPr>
          <p:cNvPr id="13" name="Text 8"/>
          <p:cNvSpPr/>
          <p:nvPr/>
        </p:nvSpPr>
        <p:spPr>
          <a:xfrm>
            <a:off x="9677995" y="6490216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Supporto medico e psicologico essenziale</a:t>
            </a:r>
            <a:endParaRPr lang="en-US" sz="175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70811" y="605552"/>
            <a:ext cx="5505807" cy="6881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400"/>
              </a:lnSpc>
              <a:buNone/>
            </a:pPr>
            <a:r>
              <a:rPr lang="en-US" sz="4300" dirty="0">
                <a:solidFill>
                  <a:srgbClr val="373B4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L'aiuto umanitario</a:t>
            </a:r>
            <a:endParaRPr lang="en-US" sz="43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811" y="1854875"/>
            <a:ext cx="8319611" cy="554640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635252" y="3051096"/>
            <a:ext cx="3181707" cy="3440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373B4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Organizzazioni al lavoro</a:t>
            </a:r>
            <a:endParaRPr lang="en-US" sz="2150" dirty="0"/>
          </a:p>
        </p:txBody>
      </p:sp>
      <p:sp>
        <p:nvSpPr>
          <p:cNvPr id="5" name="Text 2"/>
          <p:cNvSpPr/>
          <p:nvPr/>
        </p:nvSpPr>
        <p:spPr>
          <a:xfrm>
            <a:off x="9635252" y="3608903"/>
            <a:ext cx="4231838" cy="6943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Emergency, Croce Rossa e altre ONG portano soccorso</a:t>
            </a:r>
            <a:endParaRPr lang="en-US" sz="1700" dirty="0"/>
          </a:p>
        </p:txBody>
      </p:sp>
      <p:sp>
        <p:nvSpPr>
          <p:cNvPr id="6" name="Text 3"/>
          <p:cNvSpPr/>
          <p:nvPr/>
        </p:nvSpPr>
        <p:spPr>
          <a:xfrm>
            <a:off x="9635252" y="4495681"/>
            <a:ext cx="4231838" cy="10417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Cliniche mobili </a:t>
            </a:r>
            <a:endParaRPr lang="en-US" sz="1700" dirty="0"/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Distribuzione di cibo e acqua</a:t>
            </a:r>
            <a:endParaRPr lang="en-US" sz="1700" dirty="0"/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Medicine e materiale sanitario</a:t>
            </a:r>
            <a:endParaRPr lang="en-US" sz="1700" dirty="0"/>
          </a:p>
        </p:txBody>
      </p:sp>
      <p:sp>
        <p:nvSpPr>
          <p:cNvPr id="7" name="Text 4"/>
          <p:cNvSpPr/>
          <p:nvPr/>
        </p:nvSpPr>
        <p:spPr>
          <a:xfrm>
            <a:off x="9635252" y="5729844"/>
            <a:ext cx="4231838" cy="3471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endParaRPr lang="en-US" sz="17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24833"/>
            <a:ext cx="1130558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373B4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Le condizioni climatiche peggiorano tutto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005" y="2573774"/>
            <a:ext cx="2994184" cy="2994184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455420" y="585144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52586B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Piogge intense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6341864"/>
            <a:ext cx="415861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Allagano le tende e le strade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8108" y="2573774"/>
            <a:ext cx="2994184" cy="2994184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897523" y="585144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52586B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Vento forte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235893" y="6341864"/>
            <a:ext cx="415861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Distrugge i rifugi fragili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60211" y="2573774"/>
            <a:ext cx="2994184" cy="2994184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0339626" y="585144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52586B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Freddo invernale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677995" y="6341864"/>
            <a:ext cx="415861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Famiglie senza riscaldamento</a:t>
            </a:r>
            <a:endParaRPr lang="en-US" sz="175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26031"/>
            <a:ext cx="658034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373B4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La speranza per il futuro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1930122"/>
            <a:ext cx="4205168" cy="1775817"/>
          </a:xfrm>
          <a:prstGeom prst="roundRect">
            <a:avLst>
              <a:gd name="adj" fmla="val 5365"/>
            </a:avLst>
          </a:prstGeom>
          <a:solidFill>
            <a:srgbClr val="E2E4E9"/>
          </a:solidFill>
          <a:ln w="7620">
            <a:solidFill>
              <a:srgbClr val="C8CACF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1028224" y="216455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2586B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Trattative di pace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1028224" y="2745700"/>
            <a:ext cx="373630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Discussioni in corso per fermare la violenza</a:t>
            </a:r>
            <a:endParaRPr lang="en-US" sz="1750" dirty="0"/>
          </a:p>
        </p:txBody>
      </p:sp>
      <p:sp>
        <p:nvSpPr>
          <p:cNvPr id="6" name="Shape 4"/>
          <p:cNvSpPr/>
          <p:nvPr/>
        </p:nvSpPr>
        <p:spPr>
          <a:xfrm>
            <a:off x="793790" y="3932753"/>
            <a:ext cx="4205168" cy="1775817"/>
          </a:xfrm>
          <a:prstGeom prst="roundRect">
            <a:avLst>
              <a:gd name="adj" fmla="val 5365"/>
            </a:avLst>
          </a:prstGeom>
          <a:solidFill>
            <a:srgbClr val="E2E4E9"/>
          </a:solidFill>
          <a:ln w="7620">
            <a:solidFill>
              <a:srgbClr val="C8CACF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1028224" y="416718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2586B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Voglia di normalità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1028224" y="4748332"/>
            <a:ext cx="373630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Le famiglie sognano case sicure e scuole aperte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793790" y="5935385"/>
            <a:ext cx="4205168" cy="1412915"/>
          </a:xfrm>
          <a:prstGeom prst="roundRect">
            <a:avLst>
              <a:gd name="adj" fmla="val 6743"/>
            </a:avLst>
          </a:prstGeom>
          <a:solidFill>
            <a:srgbClr val="E2E4E9"/>
          </a:solidFill>
          <a:ln w="7620">
            <a:solidFill>
              <a:srgbClr val="C8CACF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1028224" y="616981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2586B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Ricostruzione lenta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1028224" y="6750963"/>
            <a:ext cx="373630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Ci vorranno tantissimi anni</a:t>
            </a:r>
            <a:endParaRPr lang="en-US" sz="1750" dirty="0"/>
          </a:p>
        </p:txBody>
      </p:sp>
      <p:pic>
        <p:nvPicPr>
          <p:cNvPr id="1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9981" y="2309336"/>
            <a:ext cx="8284131" cy="46597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354</Words>
  <Application>Microsoft Office PowerPoint</Application>
  <PresentationFormat>Personalizzato</PresentationFormat>
  <Paragraphs>85</Paragraphs>
  <Slides>12</Slides>
  <Notes>11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16" baseType="lpstr">
      <vt:lpstr>Mona Sans Semi Bold</vt:lpstr>
      <vt:lpstr>Funnel Sans</vt:lpstr>
      <vt:lpstr>Arial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Lucia Vovola</dc:creator>
  <cp:lastModifiedBy>Lucia Vovola</cp:lastModifiedBy>
  <cp:revision>2</cp:revision>
  <dcterms:created xsi:type="dcterms:W3CDTF">2026-02-03T22:18:55Z</dcterms:created>
  <dcterms:modified xsi:type="dcterms:W3CDTF">2026-02-04T17:54:03Z</dcterms:modified>
</cp:coreProperties>
</file>